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5" Type="http://schemas.openxmlformats.org/officeDocument/2006/relationships/image" Target="../media/image2.jp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Relationship Id="rId4" Type="http://schemas.openxmlformats.org/officeDocument/2006/relationships/image" Target="../media/image9.png"/><Relationship Id="rId5" Type="http://schemas.openxmlformats.org/officeDocument/2006/relationships/image" Target="../media/image19.jpg"/><Relationship Id="rId6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0.jpg"/><Relationship Id="rId9" Type="http://schemas.openxmlformats.org/officeDocument/2006/relationships/image" Target="../media/image18.jpg"/><Relationship Id="rId5" Type="http://schemas.openxmlformats.org/officeDocument/2006/relationships/image" Target="../media/image17.jpg"/><Relationship Id="rId6" Type="http://schemas.openxmlformats.org/officeDocument/2006/relationships/hyperlink" Target="https://medium.com/@gema.parreno.piqueras/" TargetMode="External"/><Relationship Id="rId7" Type="http://schemas.openxmlformats.org/officeDocument/2006/relationships/image" Target="../media/image11.jpg"/><Relationship Id="rId8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Relationship Id="rId4" Type="http://schemas.openxmlformats.org/officeDocument/2006/relationships/image" Target="../media/image23.jp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Relationship Id="rId4" Type="http://schemas.openxmlformats.org/officeDocument/2006/relationships/image" Target="../media/image9.png"/><Relationship Id="rId5" Type="http://schemas.openxmlformats.org/officeDocument/2006/relationships/image" Target="../media/image2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gif"/><Relationship Id="rId4" Type="http://schemas.openxmlformats.org/officeDocument/2006/relationships/image" Target="../media/image2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jpg"/><Relationship Id="rId4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jpg"/><Relationship Id="rId4" Type="http://schemas.openxmlformats.org/officeDocument/2006/relationships/image" Target="../media/image40.jpg"/><Relationship Id="rId5" Type="http://schemas.openxmlformats.org/officeDocument/2006/relationships/image" Target="../media/image37.jpg"/><Relationship Id="rId6" Type="http://schemas.openxmlformats.org/officeDocument/2006/relationships/image" Target="../media/image3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jpg"/><Relationship Id="rId4" Type="http://schemas.openxmlformats.org/officeDocument/2006/relationships/image" Target="../media/image4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jpg"/><Relationship Id="rId4" Type="http://schemas.openxmlformats.org/officeDocument/2006/relationships/image" Target="../media/image49.jpg"/><Relationship Id="rId5" Type="http://schemas.openxmlformats.org/officeDocument/2006/relationships/image" Target="../media/image51.jpg"/><Relationship Id="rId6" Type="http://schemas.openxmlformats.org/officeDocument/2006/relationships/image" Target="../media/image4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jp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Relationship Id="rId4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nsorFlow.png" id="88" name="Shape 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8466" y="237876"/>
            <a:ext cx="3362375" cy="273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kedin.jpg" id="89" name="Shape 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3376" y="6072075"/>
            <a:ext cx="570821" cy="51892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6191707" y="6583577"/>
            <a:ext cx="295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GEMA PARREÑO PIQUERAS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twitter.jpg" id="91" name="Shape 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9103" y="6079521"/>
            <a:ext cx="604867" cy="5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549396" y="6481173"/>
            <a:ext cx="295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@SoyGema</a:t>
            </a:r>
            <a:endParaRPr b="0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688" y="3152063"/>
            <a:ext cx="4572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7381" y="4731406"/>
            <a:ext cx="1018100" cy="10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4053201" y="5425375"/>
            <a:ext cx="34821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rPr b="0" i="0" lang="es-E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@SoyGema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6" name="Shape 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31925" y="3152075"/>
            <a:ext cx="2743500" cy="13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ctrTitle"/>
          </p:nvPr>
        </p:nvSpPr>
        <p:spPr>
          <a:xfrm>
            <a:off x="1259632" y="0"/>
            <a:ext cx="6408712" cy="864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0" i="0" lang="es-E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What is TensorFlow  used for ?</a:t>
            </a:r>
            <a:endParaRPr b="0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899592" y="1988840"/>
            <a:ext cx="3312368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urier New"/>
              <a:buNone/>
            </a:pPr>
            <a:r>
              <a:rPr b="1" i="0" lang="es-ES" sz="4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PERCEPTION</a:t>
            </a: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1259632" y="5373216"/>
            <a:ext cx="6624736" cy="1080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License Apache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 both </a:t>
            </a:r>
            <a:r>
              <a:rPr b="1" i="0" lang="es-E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Research</a:t>
            </a:r>
            <a:r>
              <a:rPr b="0" i="0" lang="es-E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b="1" i="0" lang="es-E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Commercial Propouses </a:t>
            </a:r>
            <a:endParaRPr b="1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1979712" y="2564904"/>
            <a:ext cx="504056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5400"/>
              <a:buFont typeface="Courier New"/>
              <a:buNone/>
            </a:pPr>
            <a:r>
              <a:rPr b="1" i="0" lang="es-ES" sz="5400" u="none" cap="none" strike="noStrike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DISCOVERING</a:t>
            </a:r>
            <a:endParaRPr/>
          </a:p>
        </p:txBody>
      </p:sp>
      <p:sp>
        <p:nvSpPr>
          <p:cNvPr id="198" name="Shape 198"/>
          <p:cNvSpPr txBox="1"/>
          <p:nvPr/>
        </p:nvSpPr>
        <p:spPr>
          <a:xfrm>
            <a:off x="4211960" y="2132856"/>
            <a:ext cx="468052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4000"/>
              <a:buFont typeface="Courier New"/>
              <a:buNone/>
            </a:pPr>
            <a:r>
              <a:rPr b="1" i="0" lang="es-ES" sz="4000" u="none" cap="none" strike="noStrike">
                <a:solidFill>
                  <a:srgbClr val="A5A5A5"/>
                </a:solidFill>
                <a:latin typeface="Courier New"/>
                <a:ea typeface="Courier New"/>
                <a:cs typeface="Courier New"/>
                <a:sym typeface="Courier New"/>
              </a:rPr>
              <a:t>UNDERSTANDING</a:t>
            </a:r>
            <a:endParaRPr/>
          </a:p>
        </p:txBody>
      </p:sp>
      <p:sp>
        <p:nvSpPr>
          <p:cNvPr id="199" name="Shape 199"/>
          <p:cNvSpPr txBox="1"/>
          <p:nvPr/>
        </p:nvSpPr>
        <p:spPr>
          <a:xfrm>
            <a:off x="2483768" y="3645024"/>
            <a:ext cx="3312368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urier New"/>
              <a:buNone/>
            </a:pPr>
            <a:r>
              <a:rPr b="1" i="0" lang="es-ES" sz="4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PREDICTION</a:t>
            </a:r>
            <a:endParaRPr/>
          </a:p>
        </p:txBody>
      </p:sp>
      <p:sp>
        <p:nvSpPr>
          <p:cNvPr id="200" name="Shape 200"/>
          <p:cNvSpPr txBox="1"/>
          <p:nvPr/>
        </p:nvSpPr>
        <p:spPr>
          <a:xfrm>
            <a:off x="3131840" y="4149080"/>
            <a:ext cx="4104456" cy="1080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5400"/>
              <a:buFont typeface="Courier New"/>
              <a:buNone/>
            </a:pPr>
            <a:r>
              <a:rPr b="1" i="0" lang="es-ES" sz="5400" u="none" cap="none" strike="noStrike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CREATION</a:t>
            </a:r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x="1763688" y="1052736"/>
            <a:ext cx="6480720" cy="86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5400"/>
              <a:buFont typeface="Courier New"/>
              <a:buNone/>
            </a:pPr>
            <a:r>
              <a:rPr b="1" i="0" lang="es-ES" sz="5400" u="none" cap="none" strike="noStrike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CLASSIFICATION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icks.jpg" id="206" name="Shape 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>
            <p:ph type="title"/>
          </p:nvPr>
        </p:nvSpPr>
        <p:spPr>
          <a:xfrm>
            <a:off x="251520" y="5949280"/>
            <a:ext cx="6408712" cy="648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None/>
            </a:pPr>
            <a:r>
              <a:rPr b="1" i="0" lang="es-ES" sz="2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Tips &amp; Tricks for Designing Neural Nets</a:t>
            </a:r>
            <a:endParaRPr b="1" i="0" sz="20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/>
        </p:nvSpPr>
        <p:spPr>
          <a:xfrm>
            <a:off x="2987824" y="692696"/>
            <a:ext cx="3024336" cy="1512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b="1" lang="es-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TIPS &amp; TRICKS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 DESIGNING NEURAL</a:t>
            </a:r>
            <a:r>
              <a:rPr b="1" i="0" lang="es-E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NETS </a:t>
            </a:r>
            <a:endParaRPr b="1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Tensor.jpg" id="213" name="Shape 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4168" y="188640"/>
            <a:ext cx="1244474" cy="115212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/>
          <p:nvPr/>
        </p:nvSpPr>
        <p:spPr>
          <a:xfrm>
            <a:off x="5796136" y="1484784"/>
            <a:ext cx="3096344" cy="1584176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6012160" y="1484784"/>
            <a:ext cx="2808312" cy="158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1400"/>
              <a:buFont typeface="Courier New"/>
              <a:buNone/>
            </a:pPr>
            <a:r>
              <a:rPr lang="es-ES" sz="1400">
                <a:solidFill>
                  <a:srgbClr val="974806"/>
                </a:solidFill>
                <a:latin typeface="Courier New"/>
                <a:ea typeface="Courier New"/>
                <a:cs typeface="Courier New"/>
                <a:sym typeface="Courier New"/>
              </a:rPr>
              <a:t>ARCHITECTURE TIP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rPr lang="es-ES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 the Neural Net, how we structure data will define the tensorflow model construction.</a:t>
            </a:r>
            <a:endParaRPr/>
          </a:p>
        </p:txBody>
      </p:sp>
      <p:pic>
        <p:nvPicPr>
          <p:cNvPr descr="ArchitectureTIP.png" id="216" name="Shape 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8104" y="1268760"/>
            <a:ext cx="925328" cy="96555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395536" y="1196752"/>
            <a:ext cx="3312368" cy="216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1800"/>
              <a:buFont typeface="Courier New"/>
              <a:buNone/>
            </a:pPr>
            <a:r>
              <a:rPr b="1" lang="es-ES" sz="1800">
                <a:solidFill>
                  <a:srgbClr val="974806"/>
                </a:solidFill>
                <a:latin typeface="Courier New"/>
                <a:ea typeface="Courier New"/>
                <a:cs typeface="Courier New"/>
                <a:sym typeface="Courier New"/>
              </a:rPr>
              <a:t>ARCHITECTURE TIP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1800"/>
              <a:buFont typeface="Courier New"/>
              <a:buNone/>
            </a:pPr>
            <a:r>
              <a:rPr b="1" lang="es-ES" sz="1800">
                <a:solidFill>
                  <a:srgbClr val="974806"/>
                </a:solidFill>
                <a:latin typeface="Courier New"/>
                <a:ea typeface="Courier New"/>
                <a:cs typeface="Courier New"/>
                <a:sym typeface="Courier New"/>
              </a:rPr>
              <a:t>Seize the data </a:t>
            </a:r>
            <a:r>
              <a:rPr lang="es-ES" sz="1800">
                <a:solidFill>
                  <a:srgbClr val="974806"/>
                </a:solidFill>
                <a:latin typeface="Courier New"/>
                <a:ea typeface="Courier New"/>
                <a:cs typeface="Courier New"/>
                <a:sym typeface="Courier New"/>
              </a:rPr>
              <a:t>. The selection of training data has already proven to be key in the learning process</a:t>
            </a:r>
            <a:endParaRPr sz="1800">
              <a:solidFill>
                <a:srgbClr val="9748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8" name="Shape 218"/>
          <p:cNvSpPr txBox="1"/>
          <p:nvPr/>
        </p:nvSpPr>
        <p:spPr>
          <a:xfrm>
            <a:off x="611560" y="4221088"/>
            <a:ext cx="2808312" cy="158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1800"/>
              <a:buFont typeface="Courier New"/>
              <a:buNone/>
            </a:pPr>
            <a:r>
              <a:rPr b="1" lang="es-ES" sz="1800">
                <a:solidFill>
                  <a:srgbClr val="974806"/>
                </a:solidFill>
                <a:latin typeface="Courier New"/>
                <a:ea typeface="Courier New"/>
                <a:cs typeface="Courier New"/>
                <a:sym typeface="Courier New"/>
              </a:rPr>
              <a:t>ARCHITECTURE TIP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1800"/>
              <a:buFont typeface="Courier New"/>
              <a:buNone/>
            </a:pPr>
            <a:r>
              <a:rPr lang="es-ES" sz="1800">
                <a:solidFill>
                  <a:srgbClr val="974806"/>
                </a:solidFill>
                <a:latin typeface="Courier New"/>
                <a:ea typeface="Courier New"/>
                <a:cs typeface="Courier New"/>
                <a:sym typeface="Courier New"/>
              </a:rPr>
              <a:t>Think about the learning as a </a:t>
            </a:r>
            <a:r>
              <a:rPr b="1" lang="es-ES" sz="1800">
                <a:solidFill>
                  <a:srgbClr val="974806"/>
                </a:solidFill>
                <a:latin typeface="Courier New"/>
                <a:ea typeface="Courier New"/>
                <a:cs typeface="Courier New"/>
                <a:sym typeface="Courier New"/>
              </a:rPr>
              <a:t>multilayered process by design</a:t>
            </a:r>
            <a:endParaRPr b="1" sz="1800">
              <a:solidFill>
                <a:srgbClr val="9748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796136" y="4293096"/>
            <a:ext cx="3096344" cy="1584176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rchitectureTIP.png" id="220" name="Shape 2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8104" y="4077072"/>
            <a:ext cx="925328" cy="96555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5940152" y="4293096"/>
            <a:ext cx="2808312" cy="158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1400"/>
              <a:buFont typeface="Courier New"/>
              <a:buNone/>
            </a:pPr>
            <a:r>
              <a:rPr lang="es-ES" sz="1400">
                <a:solidFill>
                  <a:srgbClr val="974806"/>
                </a:solidFill>
                <a:latin typeface="Courier New"/>
                <a:ea typeface="Courier New"/>
                <a:cs typeface="Courier New"/>
                <a:sym typeface="Courier New"/>
              </a:rPr>
              <a:t>ARCHITECTURE TIP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rPr lang="es-ES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 the Neural Net, knowledge hierarchy is key. Think about learning from bottom-top of top-bottom approach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sugar.jpg" id="222" name="Shape 2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23928" y="1700808"/>
            <a:ext cx="936104" cy="884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ke.jpg" id="223" name="Shape 2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23928" y="4509120"/>
            <a:ext cx="1053389" cy="885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dacity_share.png" id="228" name="Shape 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3768" y="1124744"/>
            <a:ext cx="1979712" cy="103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>
            <p:ph type="title"/>
          </p:nvPr>
        </p:nvSpPr>
        <p:spPr>
          <a:xfrm>
            <a:off x="6300192" y="3645024"/>
            <a:ext cx="144016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0" i="0" lang="es-E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Books</a:t>
            </a:r>
            <a:endParaRPr b="1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0" name="Shape 230"/>
          <p:cNvSpPr txBox="1"/>
          <p:nvPr/>
        </p:nvSpPr>
        <p:spPr>
          <a:xfrm>
            <a:off x="1475656" y="3645024"/>
            <a:ext cx="144016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urier New"/>
              <a:buNone/>
            </a:pPr>
            <a:r>
              <a:rPr lang="es-ES" sz="1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BRAIN</a:t>
            </a:r>
            <a:endParaRPr b="1" i="0" sz="1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5868144" y="404664"/>
            <a:ext cx="1728192" cy="936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s-E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Tutorials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3995936" y="3645024"/>
            <a:ext cx="1728192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s-E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Social </a:t>
            </a:r>
            <a:endParaRPr b="1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3" name="Shape 233"/>
          <p:cNvSpPr txBox="1"/>
          <p:nvPr/>
        </p:nvSpPr>
        <p:spPr>
          <a:xfrm>
            <a:off x="2051720" y="476672"/>
            <a:ext cx="1440160" cy="792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s-E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Courses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Courses.jpg" id="234" name="Shape 2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7664" y="1124744"/>
            <a:ext cx="1296144" cy="10649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_operation.jpg" id="235" name="Shape 2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3968" y="2708920"/>
            <a:ext cx="972922" cy="89611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1233151" y="4891326"/>
            <a:ext cx="6905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https://medium.com/@gema.parreno.piqueras/</a:t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0_knowledge.jpg" id="237" name="Shape 2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44208" y="2636912"/>
            <a:ext cx="1089965" cy="9582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_neuralnets2.jpg" id="238" name="Shape 2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91680" y="2636912"/>
            <a:ext cx="1122883" cy="9436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utorials.jpg" id="239" name="Shape 2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68144" y="1196752"/>
            <a:ext cx="1728192" cy="117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vBb9Gn.png" id="244" name="Shape 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87597"/>
            <a:ext cx="9144000" cy="557040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2987824" y="692696"/>
            <a:ext cx="3024336" cy="1512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b="1" lang="es-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TENSOR FLOW PLAYGROUND </a:t>
            </a:r>
            <a:r>
              <a:rPr b="1" i="0" lang="es-E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Tensor.jpg" id="246" name="Shape 2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4168" y="188640"/>
            <a:ext cx="1244474" cy="115212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/>
          <p:nvPr/>
        </p:nvSpPr>
        <p:spPr>
          <a:xfrm>
            <a:off x="539552" y="0"/>
            <a:ext cx="2915816" cy="1340768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rchitectureTIP.png" id="248" name="Shape 2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25328" cy="96555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864096" y="72008"/>
            <a:ext cx="2304256" cy="1224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1400"/>
              <a:buFont typeface="Courier New"/>
              <a:buNone/>
            </a:pPr>
            <a:r>
              <a:rPr lang="es-ES" sz="1400">
                <a:solidFill>
                  <a:srgbClr val="974806"/>
                </a:solidFill>
                <a:latin typeface="Courier New"/>
                <a:ea typeface="Courier New"/>
                <a:cs typeface="Courier New"/>
                <a:sym typeface="Courier New"/>
              </a:rPr>
              <a:t>DESIGN THE LEARNING PROCESS in the net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1400"/>
              <a:buFont typeface="Courier New"/>
              <a:buNone/>
            </a:pPr>
            <a:r>
              <a:rPr lang="es-ES" sz="1400">
                <a:solidFill>
                  <a:srgbClr val="974806"/>
                </a:solidFill>
                <a:latin typeface="Courier New"/>
                <a:ea typeface="Courier New"/>
                <a:cs typeface="Courier New"/>
                <a:sym typeface="Courier New"/>
              </a:rPr>
              <a:t>Input / output and activation function</a:t>
            </a:r>
            <a:endParaRPr sz="1400">
              <a:solidFill>
                <a:srgbClr val="9748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1400"/>
              <a:buFont typeface="Courier New"/>
              <a:buNone/>
            </a:pPr>
            <a:r>
              <a:rPr lang="es-ES" sz="1400">
                <a:solidFill>
                  <a:srgbClr val="97480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/>
        </p:nvSpPr>
        <p:spPr>
          <a:xfrm>
            <a:off x="2987824" y="692696"/>
            <a:ext cx="3024336" cy="1512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b="1" lang="es-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TENSORFLOW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b="1" lang="es-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 POETS </a:t>
            </a:r>
            <a:r>
              <a:rPr b="1" i="0" lang="es-E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Tensor.jpg" id="255" name="Shape 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4168" y="188640"/>
            <a:ext cx="1244474" cy="115212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/>
          <p:nvPr/>
        </p:nvSpPr>
        <p:spPr>
          <a:xfrm>
            <a:off x="539552" y="0"/>
            <a:ext cx="2915816" cy="1340768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rchitectureTIP.png" id="257" name="Shape 2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25328" cy="96555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/>
        </p:nvSpPr>
        <p:spPr>
          <a:xfrm>
            <a:off x="864096" y="72008"/>
            <a:ext cx="2304256" cy="1224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1295"/>
              <a:buFont typeface="Courier New"/>
              <a:buNone/>
            </a:pPr>
            <a:r>
              <a:rPr lang="es-ES" sz="1295">
                <a:solidFill>
                  <a:srgbClr val="974806"/>
                </a:solidFill>
                <a:latin typeface="Courier New"/>
                <a:ea typeface="Courier New"/>
                <a:cs typeface="Courier New"/>
                <a:sym typeface="Courier New"/>
              </a:rPr>
              <a:t>CREATE YOUR OWN CLASSIFIER  in the net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1295"/>
              <a:buFont typeface="Courier New"/>
              <a:buNone/>
            </a:pPr>
            <a:r>
              <a:rPr lang="es-ES" sz="1295">
                <a:solidFill>
                  <a:srgbClr val="974806"/>
                </a:solidFill>
                <a:latin typeface="Courier New"/>
                <a:ea typeface="Courier New"/>
                <a:cs typeface="Courier New"/>
                <a:sym typeface="Courier New"/>
              </a:rPr>
              <a:t>Input / output and activation function</a:t>
            </a:r>
            <a:endParaRPr sz="1295">
              <a:solidFill>
                <a:srgbClr val="9748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1295"/>
              <a:buFont typeface="Courier New"/>
              <a:buNone/>
            </a:pPr>
            <a:r>
              <a:rPr lang="es-ES" sz="1295">
                <a:solidFill>
                  <a:srgbClr val="97480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</p:txBody>
      </p:sp>
      <p:pic>
        <p:nvPicPr>
          <p:cNvPr descr="tensor_flow_for_poets.jpg" id="259" name="Shape 2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484784"/>
            <a:ext cx="9064322" cy="4392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649" y="667100"/>
            <a:ext cx="6032525" cy="1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4413" y="2527600"/>
            <a:ext cx="5355174" cy="307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352" y="5922252"/>
            <a:ext cx="661075" cy="6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1528651" y="5964776"/>
            <a:ext cx="6905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https://soygema.github.io/TensorFlow-GOT/#0</a:t>
            </a:r>
            <a:endParaRPr b="1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1907704" y="5301208"/>
            <a:ext cx="5626968" cy="562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Nasa Apps Challenge 2016 </a:t>
            </a:r>
            <a:endParaRPr b="1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descarga.png" id="273" name="Shape 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840" y="1700808"/>
            <a:ext cx="3313524" cy="2761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ep2.gif" id="278" name="Shape 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72384"/>
            <a:ext cx="9144000" cy="37856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lar_System_2.jpg" id="279" name="Shape 2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8224" y="1196752"/>
            <a:ext cx="1872208" cy="3306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ist.jpg" id="284" name="Shape 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561527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lar_System.jpg" id="285" name="Shape 2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8184" y="1916832"/>
            <a:ext cx="2095987" cy="3168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500" y="1953875"/>
            <a:ext cx="5843750" cy="2386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Shape 102"/>
          <p:cNvCxnSpPr/>
          <p:nvPr/>
        </p:nvCxnSpPr>
        <p:spPr>
          <a:xfrm flipH="1">
            <a:off x="4297025" y="3755275"/>
            <a:ext cx="12300" cy="10464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Shape 103"/>
          <p:cNvSpPr txBox="1"/>
          <p:nvPr/>
        </p:nvSpPr>
        <p:spPr>
          <a:xfrm>
            <a:off x="1317425" y="4875700"/>
            <a:ext cx="43833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/>
              <a:t>Multidimensional Array</a:t>
            </a:r>
            <a:endParaRPr sz="3000"/>
          </a:p>
        </p:txBody>
      </p:sp>
      <p:cxnSp>
        <p:nvCxnSpPr>
          <p:cNvPr id="104" name="Shape 104"/>
          <p:cNvCxnSpPr/>
          <p:nvPr/>
        </p:nvCxnSpPr>
        <p:spPr>
          <a:xfrm flipH="1">
            <a:off x="6111600" y="1814575"/>
            <a:ext cx="12300" cy="1046400"/>
          </a:xfrm>
          <a:prstGeom prst="straightConnector1">
            <a:avLst/>
          </a:prstGeom>
          <a:noFill/>
          <a:ln cap="flat" cmpd="sng" w="28575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Shape 105"/>
          <p:cNvSpPr txBox="1"/>
          <p:nvPr/>
        </p:nvSpPr>
        <p:spPr>
          <a:xfrm>
            <a:off x="4240125" y="1162025"/>
            <a:ext cx="43833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/>
              <a:t>Computational Graph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web.gif" id="290" name="Shape 2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86" y="0"/>
            <a:ext cx="88174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ción1.jpg" id="295" name="Shape 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647"/>
            <a:ext cx="9144000" cy="5916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blem_Solution-mod-1.jpg" id="300" name="Shape 3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92573"/>
            <a:ext cx="9144000" cy="5472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y_Deep_Learning_And_TensorFLow.jpg" id="305" name="Shape 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647"/>
            <a:ext cx="9144000" cy="5916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ural_Net.gif" id="310" name="Shape 3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93420"/>
            <a:ext cx="9144000" cy="5471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nsorflow_deepasteroid.gif" id="315" name="Shape 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4810"/>
            <a:ext cx="9144000" cy="5128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0" name="Shape 320"/>
          <p:cNvCxnSpPr/>
          <p:nvPr/>
        </p:nvCxnSpPr>
        <p:spPr>
          <a:xfrm>
            <a:off x="0" y="3212976"/>
            <a:ext cx="9144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21" name="Shape 321"/>
          <p:cNvSpPr txBox="1"/>
          <p:nvPr/>
        </p:nvSpPr>
        <p:spPr>
          <a:xfrm>
            <a:off x="467544" y="260648"/>
            <a:ext cx="5626968" cy="562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s-E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Neo´s neural Net design </a:t>
            </a:r>
            <a:r>
              <a:rPr b="0" i="0" lang="es-E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2" name="Shape 322"/>
          <p:cNvSpPr txBox="1"/>
          <p:nvPr/>
        </p:nvSpPr>
        <p:spPr>
          <a:xfrm>
            <a:off x="5508104" y="0"/>
            <a:ext cx="3312368" cy="86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70"/>
              <a:buFont typeface="Courier New"/>
              <a:buNone/>
            </a:pPr>
            <a:r>
              <a:rPr b="1" lang="es-ES" sz="407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NEURAL NET </a:t>
            </a:r>
            <a:endParaRPr b="1" i="0" sz="407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143000" y="2924944"/>
            <a:ext cx="576064" cy="57606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43000" y="2924944"/>
            <a:ext cx="57606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urier New"/>
              <a:buNone/>
            </a:pPr>
            <a:r>
              <a:rPr b="1" i="0" lang="es-ES" sz="3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b="1" i="0" sz="32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25" name="Shape 325"/>
          <p:cNvCxnSpPr>
            <a:stCxn id="324" idx="2"/>
          </p:cNvCxnSpPr>
          <p:nvPr/>
        </p:nvCxnSpPr>
        <p:spPr>
          <a:xfrm>
            <a:off x="431032" y="3501008"/>
            <a:ext cx="0" cy="1944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26" name="Shape 326"/>
          <p:cNvCxnSpPr/>
          <p:nvPr/>
        </p:nvCxnSpPr>
        <p:spPr>
          <a:xfrm>
            <a:off x="431032" y="5445224"/>
            <a:ext cx="576064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27" name="Shape 327"/>
          <p:cNvSpPr txBox="1"/>
          <p:nvPr/>
        </p:nvSpPr>
        <p:spPr>
          <a:xfrm>
            <a:off x="611560" y="5157192"/>
            <a:ext cx="1296144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b="1" lang="es-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DATASETS</a:t>
            </a:r>
            <a:endParaRPr b="1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1295128" y="2924944"/>
            <a:ext cx="576064" cy="57606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Shape 329"/>
          <p:cNvSpPr txBox="1"/>
          <p:nvPr/>
        </p:nvSpPr>
        <p:spPr>
          <a:xfrm>
            <a:off x="1295128" y="2924944"/>
            <a:ext cx="57606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urier New"/>
              <a:buNone/>
            </a:pPr>
            <a:r>
              <a:rPr b="1" lang="es-ES" sz="3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 b="1" i="0" sz="32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0" name="Shape 330"/>
          <p:cNvSpPr txBox="1"/>
          <p:nvPr/>
        </p:nvSpPr>
        <p:spPr>
          <a:xfrm>
            <a:off x="179512" y="908720"/>
            <a:ext cx="2736304" cy="1080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b="1" lang="es-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EXECUTION OF NEO RECOGNIZING PROTOCOL </a:t>
            </a:r>
            <a:endParaRPr b="1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31" name="Shape 331"/>
          <p:cNvCxnSpPr/>
          <p:nvPr/>
        </p:nvCxnSpPr>
        <p:spPr>
          <a:xfrm>
            <a:off x="395536" y="836712"/>
            <a:ext cx="0" cy="1944216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32" name="Shape 332"/>
          <p:cNvCxnSpPr/>
          <p:nvPr/>
        </p:nvCxnSpPr>
        <p:spPr>
          <a:xfrm>
            <a:off x="395536" y="836712"/>
            <a:ext cx="576064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33" name="Shape 333"/>
          <p:cNvSpPr txBox="1"/>
          <p:nvPr/>
        </p:nvSpPr>
        <p:spPr>
          <a:xfrm>
            <a:off x="2051720" y="3789040"/>
            <a:ext cx="2664296" cy="158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Courier New"/>
              <a:buNone/>
            </a:pPr>
            <a:r>
              <a:rPr lang="es-E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Extract into a CSV the actionable data for training process. Select a balanced dataset for training, including known matched NEO´s.</a:t>
            </a:r>
            <a:endParaRPr i="0" sz="153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0"/>
              <a:buFont typeface="Calibri"/>
              <a:buNone/>
            </a:pPr>
            <a:r>
              <a:t/>
            </a:r>
            <a:endParaRPr sz="119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4895528" y="2924944"/>
            <a:ext cx="576064" cy="57606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Shape 335"/>
          <p:cNvSpPr/>
          <p:nvPr/>
        </p:nvSpPr>
        <p:spPr>
          <a:xfrm>
            <a:off x="7020272" y="2924944"/>
            <a:ext cx="576064" cy="57606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Shape 336"/>
          <p:cNvSpPr txBox="1"/>
          <p:nvPr/>
        </p:nvSpPr>
        <p:spPr>
          <a:xfrm>
            <a:off x="4895528" y="2924944"/>
            <a:ext cx="57606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urier New"/>
              <a:buNone/>
            </a:pPr>
            <a:r>
              <a:rPr b="1" lang="es-ES" sz="3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1" i="0" sz="32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7020272" y="2924944"/>
            <a:ext cx="57606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urier New"/>
              <a:buNone/>
            </a:pPr>
            <a:r>
              <a:rPr b="1" lang="es-ES" sz="3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</a:t>
            </a:r>
            <a:endParaRPr b="1" i="0" sz="32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38" name="Shape 338"/>
          <p:cNvCxnSpPr/>
          <p:nvPr/>
        </p:nvCxnSpPr>
        <p:spPr>
          <a:xfrm>
            <a:off x="5183560" y="3429000"/>
            <a:ext cx="0" cy="1944216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descr="Tensor.jpg" id="339" name="Shape 3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965" y="3789040"/>
            <a:ext cx="1097696" cy="11521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s.jpg" id="340" name="Shape 3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608" y="1772816"/>
            <a:ext cx="916324" cy="896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Shape 341"/>
          <p:cNvCxnSpPr/>
          <p:nvPr/>
        </p:nvCxnSpPr>
        <p:spPr>
          <a:xfrm>
            <a:off x="5183560" y="5373216"/>
            <a:ext cx="576064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42" name="Shape 342"/>
          <p:cNvSpPr txBox="1"/>
          <p:nvPr/>
        </p:nvSpPr>
        <p:spPr>
          <a:xfrm>
            <a:off x="5039544" y="4653136"/>
            <a:ext cx="1800200" cy="792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b="1" lang="es-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1st LAYER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43" name="Shape 343"/>
          <p:cNvCxnSpPr/>
          <p:nvPr/>
        </p:nvCxnSpPr>
        <p:spPr>
          <a:xfrm>
            <a:off x="395536" y="2780928"/>
            <a:ext cx="1224136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44" name="Shape 344"/>
          <p:cNvCxnSpPr/>
          <p:nvPr/>
        </p:nvCxnSpPr>
        <p:spPr>
          <a:xfrm>
            <a:off x="1619672" y="2780928"/>
            <a:ext cx="0" cy="216024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45" name="Shape 345"/>
          <p:cNvSpPr txBox="1"/>
          <p:nvPr/>
        </p:nvSpPr>
        <p:spPr>
          <a:xfrm>
            <a:off x="5292080" y="908720"/>
            <a:ext cx="1547664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Font typeface="Courier New"/>
              <a:buNone/>
            </a:pPr>
            <a:r>
              <a:rPr b="1" lang="es-ES" sz="166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EVALUATION</a:t>
            </a:r>
            <a:endParaRPr/>
          </a:p>
        </p:txBody>
      </p:sp>
      <p:cxnSp>
        <p:nvCxnSpPr>
          <p:cNvPr id="346" name="Shape 346"/>
          <p:cNvCxnSpPr/>
          <p:nvPr/>
        </p:nvCxnSpPr>
        <p:spPr>
          <a:xfrm>
            <a:off x="5292080" y="836712"/>
            <a:ext cx="0" cy="1944216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47" name="Shape 347"/>
          <p:cNvCxnSpPr/>
          <p:nvPr/>
        </p:nvCxnSpPr>
        <p:spPr>
          <a:xfrm>
            <a:off x="5292080" y="836712"/>
            <a:ext cx="576064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48" name="Shape 348"/>
          <p:cNvCxnSpPr/>
          <p:nvPr/>
        </p:nvCxnSpPr>
        <p:spPr>
          <a:xfrm>
            <a:off x="5364088" y="2780928"/>
            <a:ext cx="1944216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49" name="Shape 349"/>
          <p:cNvCxnSpPr/>
          <p:nvPr/>
        </p:nvCxnSpPr>
        <p:spPr>
          <a:xfrm>
            <a:off x="7308304" y="2780928"/>
            <a:ext cx="0" cy="216024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descr="0_evaluation.jpg" id="350" name="Shape 3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104" y="1484784"/>
            <a:ext cx="918058" cy="814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_operation.jpg" id="351" name="Shape 3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53098" y="3789040"/>
            <a:ext cx="882934" cy="89611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 txBox="1"/>
          <p:nvPr/>
        </p:nvSpPr>
        <p:spPr>
          <a:xfrm>
            <a:off x="2627784" y="980728"/>
            <a:ext cx="2664296" cy="158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Font typeface="Courier New"/>
              <a:buNone/>
            </a:pPr>
            <a:r>
              <a:rPr lang="es-ES" sz="13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Execution of the protocol described in “Hazards Due to Comets and Asteroids” Tree decision data pruning process that allows raw data to transform into knowledge </a:t>
            </a:r>
            <a:endParaRPr i="0" sz="1395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5"/>
              <a:buFont typeface="Calibri"/>
              <a:buNone/>
            </a:pPr>
            <a:r>
              <a:t/>
            </a:r>
            <a:endParaRPr sz="108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3" name="Shape 353"/>
          <p:cNvSpPr txBox="1"/>
          <p:nvPr/>
        </p:nvSpPr>
        <p:spPr>
          <a:xfrm>
            <a:off x="6479704" y="3861048"/>
            <a:ext cx="2664296" cy="158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ourier New"/>
              <a:buNone/>
            </a:pPr>
            <a:r>
              <a:rPr lang="es-ES" sz="126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Feed the neural net with training data. Create a tensor and including a transfer function that matches the known orbit of the NEO and do classification into the 4 main groups.</a:t>
            </a:r>
            <a:endParaRPr i="0" sz="126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Font typeface="Calibri"/>
              <a:buNone/>
            </a:pPr>
            <a:r>
              <a:t/>
            </a:r>
            <a:endParaRPr sz="98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4" name="Shape 354"/>
          <p:cNvSpPr txBox="1"/>
          <p:nvPr/>
        </p:nvSpPr>
        <p:spPr>
          <a:xfrm>
            <a:off x="6479704" y="980728"/>
            <a:ext cx="2664296" cy="158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Courier New"/>
              <a:buNone/>
            </a:pPr>
            <a:r>
              <a:rPr lang="es-ES" sz="153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Execute a Softmax regression with the spectral and physical data about the asteroid, gathering info about the potencial harm the NEO could do.</a:t>
            </a:r>
            <a:endParaRPr i="0" sz="153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0"/>
              <a:buFont typeface="Calibri"/>
              <a:buNone/>
            </a:pPr>
            <a:r>
              <a:t/>
            </a:r>
            <a:endParaRPr sz="119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nsor.jpg" id="359" name="Shape 3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3861048"/>
            <a:ext cx="1097696" cy="924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Shape 360"/>
          <p:cNvCxnSpPr/>
          <p:nvPr/>
        </p:nvCxnSpPr>
        <p:spPr>
          <a:xfrm>
            <a:off x="0" y="3212976"/>
            <a:ext cx="4427984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61" name="Shape 361"/>
          <p:cNvSpPr txBox="1"/>
          <p:nvPr/>
        </p:nvSpPr>
        <p:spPr>
          <a:xfrm>
            <a:off x="467544" y="260648"/>
            <a:ext cx="5626968" cy="562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s-E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Neo´s neural Net design </a:t>
            </a:r>
            <a:r>
              <a:rPr b="0" i="0" lang="es-E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5508104" y="0"/>
            <a:ext cx="3312368" cy="86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70"/>
              <a:buFont typeface="Courier New"/>
              <a:buNone/>
            </a:pPr>
            <a:r>
              <a:rPr b="1" lang="es-ES" sz="407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NEURAL NET </a:t>
            </a:r>
            <a:endParaRPr b="1" i="0" sz="407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0" y="2924944"/>
            <a:ext cx="576064" cy="576064"/>
          </a:xfrm>
          <a:prstGeom prst="roundRect">
            <a:avLst>
              <a:gd fmla="val 16667" name="adj"/>
            </a:avLst>
          </a:prstGeom>
          <a:solidFill>
            <a:srgbClr val="31859B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Shape 364"/>
          <p:cNvSpPr txBox="1"/>
          <p:nvPr/>
        </p:nvSpPr>
        <p:spPr>
          <a:xfrm>
            <a:off x="0" y="2924944"/>
            <a:ext cx="57606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urier New"/>
              <a:buNone/>
            </a:pPr>
            <a:r>
              <a:rPr b="1" lang="es-ES" sz="3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endParaRPr b="1" i="0" sz="32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65" name="Shape 365"/>
          <p:cNvCxnSpPr>
            <a:stCxn id="364" idx="2"/>
          </p:cNvCxnSpPr>
          <p:nvPr/>
        </p:nvCxnSpPr>
        <p:spPr>
          <a:xfrm>
            <a:off x="288032" y="3501008"/>
            <a:ext cx="0" cy="1944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66" name="Shape 366"/>
          <p:cNvCxnSpPr/>
          <p:nvPr/>
        </p:nvCxnSpPr>
        <p:spPr>
          <a:xfrm>
            <a:off x="288032" y="5445224"/>
            <a:ext cx="576064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67" name="Shape 367"/>
          <p:cNvSpPr txBox="1"/>
          <p:nvPr/>
        </p:nvSpPr>
        <p:spPr>
          <a:xfrm>
            <a:off x="611560" y="5085184"/>
            <a:ext cx="1584176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b="1" lang="es-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2nd LAYER</a:t>
            </a:r>
            <a:endParaRPr b="1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1187624" y="3645024"/>
            <a:ext cx="2664296" cy="158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rPr lang="es-ES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Retrain the Neural Network. Sometimes the observation of NEO´s might drive into changes. The software allow us to prune false positives </a:t>
            </a:r>
            <a:endParaRPr/>
          </a:p>
        </p:txBody>
      </p:sp>
      <p:sp>
        <p:nvSpPr>
          <p:cNvPr id="369" name="Shape 369"/>
          <p:cNvSpPr txBox="1"/>
          <p:nvPr/>
        </p:nvSpPr>
        <p:spPr>
          <a:xfrm>
            <a:off x="4895528" y="2924944"/>
            <a:ext cx="57606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rquitectureFull.jpg" id="370" name="Shape 3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6444" y="1124744"/>
            <a:ext cx="5277556" cy="4108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ols.jpg" id="375" name="Shape 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1772816"/>
            <a:ext cx="1197472" cy="11524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fore.jpg" id="376" name="Shape 3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528" y="3933056"/>
            <a:ext cx="1440160" cy="12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/>
          <p:nvPr/>
        </p:nvSpPr>
        <p:spPr>
          <a:xfrm>
            <a:off x="1619672" y="1556792"/>
            <a:ext cx="3024336" cy="1512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rPr b="1" lang="es-ES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Top 25 project </a:t>
            </a:r>
            <a:r>
              <a:rPr lang="es-ES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among all projects worldwide  </a:t>
            </a:r>
            <a:endParaRPr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8" name="Shape 378"/>
          <p:cNvSpPr txBox="1"/>
          <p:nvPr/>
        </p:nvSpPr>
        <p:spPr>
          <a:xfrm>
            <a:off x="1763688" y="3861048"/>
            <a:ext cx="3024336" cy="1512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rPr i="0" lang="es-E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Variables</a:t>
            </a:r>
            <a:r>
              <a:rPr i="0" lang="es-E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can be trained about the uncertainty of the change in orbit classification, offering an advantage against other classification approaches </a:t>
            </a:r>
            <a:endParaRPr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9" name="Shape 379"/>
          <p:cNvSpPr txBox="1"/>
          <p:nvPr/>
        </p:nvSpPr>
        <p:spPr>
          <a:xfrm>
            <a:off x="5796136" y="1772816"/>
            <a:ext cx="3024336" cy="1512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Opportunity</a:t>
            </a:r>
            <a:r>
              <a:rPr b="1" i="0" lang="es-E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0" lang="es-E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 have a high level of abstraction in design, and learn about how the observation of NEO´s can influence into their classification</a:t>
            </a:r>
            <a:endParaRPr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brain.jpg" id="380" name="Shape 3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6016" y="1844824"/>
            <a:ext cx="1080120" cy="1009163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 txBox="1"/>
          <p:nvPr/>
        </p:nvSpPr>
        <p:spPr>
          <a:xfrm>
            <a:off x="5868144" y="3861048"/>
            <a:ext cx="3024336" cy="1512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rPr i="0" lang="es-E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One</a:t>
            </a:r>
            <a:r>
              <a:rPr i="0" lang="es-E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of the main key concepts about this is about how time can change classification and how we train a neural net to visualize it. </a:t>
            </a:r>
            <a:endParaRPr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82" name="Shape 382"/>
          <p:cNvCxnSpPr/>
          <p:nvPr/>
        </p:nvCxnSpPr>
        <p:spPr>
          <a:xfrm rot="10800000">
            <a:off x="5364088" y="3573016"/>
            <a:ext cx="360040" cy="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3" name="Shape 383"/>
          <p:cNvCxnSpPr/>
          <p:nvPr/>
        </p:nvCxnSpPr>
        <p:spPr>
          <a:xfrm>
            <a:off x="5364088" y="3573016"/>
            <a:ext cx="0" cy="2016224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4" name="Shape 384"/>
          <p:cNvCxnSpPr/>
          <p:nvPr/>
        </p:nvCxnSpPr>
        <p:spPr>
          <a:xfrm>
            <a:off x="5364088" y="5589240"/>
            <a:ext cx="432048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5" name="Shape 385"/>
          <p:cNvCxnSpPr/>
          <p:nvPr/>
        </p:nvCxnSpPr>
        <p:spPr>
          <a:xfrm rot="10800000">
            <a:off x="5004048" y="4653136"/>
            <a:ext cx="36004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lobal_finalist_batch.jpg" id="386" name="Shape 3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91680" y="2636912"/>
            <a:ext cx="2981130" cy="648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73275" y="0"/>
            <a:ext cx="11082319" cy="692644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 txBox="1"/>
          <p:nvPr/>
        </p:nvSpPr>
        <p:spPr>
          <a:xfrm>
            <a:off x="-745121" y="5994000"/>
            <a:ext cx="33123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70"/>
              <a:buFont typeface="Courier New"/>
              <a:buNone/>
            </a:pPr>
            <a:r>
              <a:rPr b="1" lang="es-ES" sz="407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PySC2</a:t>
            </a:r>
            <a:endParaRPr b="1" i="0" sz="407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-57150" y="-38100"/>
            <a:ext cx="9144000" cy="6858000"/>
          </a:xfrm>
          <a:prstGeom prst="rect">
            <a:avLst/>
          </a:prstGeom>
          <a:solidFill>
            <a:srgbClr val="F795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>
            <p:ph type="title"/>
          </p:nvPr>
        </p:nvSpPr>
        <p:spPr>
          <a:xfrm>
            <a:off x="457200" y="274638"/>
            <a:ext cx="56271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0" i="0" lang="es-E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Main </a:t>
            </a:r>
            <a:r>
              <a:rPr b="1" i="0" lang="es-E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architecture</a:t>
            </a:r>
            <a:r>
              <a:rPr b="0" i="0" lang="es-E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of TensorFlow</a:t>
            </a:r>
            <a:endParaRPr b="1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2" name="Shape 112"/>
          <p:cNvSpPr txBox="1"/>
          <p:nvPr/>
        </p:nvSpPr>
        <p:spPr>
          <a:xfrm>
            <a:off x="6156176" y="0"/>
            <a:ext cx="20883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70"/>
              <a:buFont typeface="Courier New"/>
              <a:buNone/>
            </a:pPr>
            <a:r>
              <a:rPr b="1" i="0" lang="es-ES" sz="407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TENSOR</a:t>
            </a:r>
            <a:endParaRPr b="1" i="0" sz="407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Tensor.gif" id="113" name="Shape 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7475" y="1600200"/>
            <a:ext cx="4169050" cy="416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8325" y="0"/>
            <a:ext cx="1210792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 txBox="1"/>
          <p:nvPr/>
        </p:nvSpPr>
        <p:spPr>
          <a:xfrm>
            <a:off x="1063254" y="186675"/>
            <a:ext cx="33123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70"/>
              <a:buFont typeface="Courier New"/>
              <a:buNone/>
            </a:pPr>
            <a:r>
              <a:rPr b="1" lang="es-ES" sz="407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K-MEANS</a:t>
            </a:r>
            <a:endParaRPr b="1" i="0" sz="407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01" name="Shape 401"/>
          <p:cNvCxnSpPr/>
          <p:nvPr/>
        </p:nvCxnSpPr>
        <p:spPr>
          <a:xfrm>
            <a:off x="1064950" y="926850"/>
            <a:ext cx="0" cy="205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Shape 402"/>
          <p:cNvCxnSpPr/>
          <p:nvPr/>
        </p:nvCxnSpPr>
        <p:spPr>
          <a:xfrm>
            <a:off x="1064950" y="1132350"/>
            <a:ext cx="3332100" cy="11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Shape 403"/>
          <p:cNvCxnSpPr/>
          <p:nvPr/>
        </p:nvCxnSpPr>
        <p:spPr>
          <a:xfrm>
            <a:off x="4397050" y="938250"/>
            <a:ext cx="0" cy="205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Shape 404"/>
          <p:cNvCxnSpPr/>
          <p:nvPr/>
        </p:nvCxnSpPr>
        <p:spPr>
          <a:xfrm>
            <a:off x="2690775" y="1134600"/>
            <a:ext cx="0" cy="1071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" name="Shape 405"/>
          <p:cNvSpPr txBox="1"/>
          <p:nvPr/>
        </p:nvSpPr>
        <p:spPr>
          <a:xfrm>
            <a:off x="1063254" y="2206200"/>
            <a:ext cx="33123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70"/>
              <a:buFont typeface="Courier New"/>
              <a:buNone/>
            </a:pPr>
            <a:r>
              <a:rPr b="1" lang="es-ES" sz="407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PCA</a:t>
            </a:r>
            <a:endParaRPr b="1" i="0" sz="407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06" name="Shape 406"/>
          <p:cNvCxnSpPr/>
          <p:nvPr/>
        </p:nvCxnSpPr>
        <p:spPr>
          <a:xfrm>
            <a:off x="1366800" y="2994350"/>
            <a:ext cx="0" cy="205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Shape 407"/>
          <p:cNvCxnSpPr/>
          <p:nvPr/>
        </p:nvCxnSpPr>
        <p:spPr>
          <a:xfrm>
            <a:off x="1366800" y="3191450"/>
            <a:ext cx="27318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Shape 408"/>
          <p:cNvCxnSpPr/>
          <p:nvPr/>
        </p:nvCxnSpPr>
        <p:spPr>
          <a:xfrm>
            <a:off x="4098600" y="2994350"/>
            <a:ext cx="0" cy="205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Shape 409"/>
          <p:cNvCxnSpPr/>
          <p:nvPr/>
        </p:nvCxnSpPr>
        <p:spPr>
          <a:xfrm>
            <a:off x="2690775" y="3196750"/>
            <a:ext cx="0" cy="1071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Shape 410"/>
          <p:cNvSpPr txBox="1"/>
          <p:nvPr/>
        </p:nvSpPr>
        <p:spPr>
          <a:xfrm>
            <a:off x="1074854" y="4485325"/>
            <a:ext cx="33123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70"/>
              <a:buFont typeface="Courier New"/>
              <a:buNone/>
            </a:pPr>
            <a:r>
              <a:rPr b="1" lang="es-ES" sz="407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NEURAL</a:t>
            </a:r>
            <a:endParaRPr b="1" sz="407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70"/>
              <a:buFont typeface="Courier New"/>
              <a:buNone/>
            </a:pPr>
            <a:r>
              <a:rPr b="1" lang="es-ES" sz="407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NETWORK</a:t>
            </a:r>
            <a:endParaRPr b="1" sz="407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11" name="Shape 411"/>
          <p:cNvCxnSpPr/>
          <p:nvPr/>
        </p:nvCxnSpPr>
        <p:spPr>
          <a:xfrm>
            <a:off x="1353500" y="5566325"/>
            <a:ext cx="0" cy="205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Shape 412"/>
          <p:cNvCxnSpPr/>
          <p:nvPr/>
        </p:nvCxnSpPr>
        <p:spPr>
          <a:xfrm>
            <a:off x="1353500" y="5763425"/>
            <a:ext cx="27318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Shape 413"/>
          <p:cNvCxnSpPr/>
          <p:nvPr/>
        </p:nvCxnSpPr>
        <p:spPr>
          <a:xfrm>
            <a:off x="4085300" y="5566325"/>
            <a:ext cx="0" cy="205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4" name="Shape 414"/>
          <p:cNvSpPr txBox="1"/>
          <p:nvPr/>
        </p:nvSpPr>
        <p:spPr>
          <a:xfrm>
            <a:off x="420225" y="1050675"/>
            <a:ext cx="259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70"/>
              <a:buFont typeface="Courier New"/>
              <a:buNone/>
            </a:pPr>
            <a:r>
              <a:rPr b="1" lang="es-ES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Unsupervised</a:t>
            </a:r>
            <a:endParaRPr b="1" i="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5" name="Shape 415"/>
          <p:cNvSpPr txBox="1"/>
          <p:nvPr/>
        </p:nvSpPr>
        <p:spPr>
          <a:xfrm>
            <a:off x="629775" y="5668175"/>
            <a:ext cx="259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70"/>
              <a:buFont typeface="Courier New"/>
              <a:buNone/>
            </a:pPr>
            <a:r>
              <a:rPr b="1" lang="es-ES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Su</a:t>
            </a:r>
            <a:r>
              <a:rPr b="1" lang="es-ES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pervised</a:t>
            </a:r>
            <a:endParaRPr b="1" i="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16" name="Shape 416"/>
          <p:cNvCxnSpPr/>
          <p:nvPr/>
        </p:nvCxnSpPr>
        <p:spPr>
          <a:xfrm>
            <a:off x="4375550" y="1143750"/>
            <a:ext cx="2324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Shape 417"/>
          <p:cNvCxnSpPr/>
          <p:nvPr/>
        </p:nvCxnSpPr>
        <p:spPr>
          <a:xfrm>
            <a:off x="6699650" y="610350"/>
            <a:ext cx="0" cy="1066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Shape 418"/>
          <p:cNvCxnSpPr/>
          <p:nvPr/>
        </p:nvCxnSpPr>
        <p:spPr>
          <a:xfrm>
            <a:off x="6699650" y="618675"/>
            <a:ext cx="743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Shape 419"/>
          <p:cNvCxnSpPr/>
          <p:nvPr/>
        </p:nvCxnSpPr>
        <p:spPr>
          <a:xfrm>
            <a:off x="6699650" y="1677150"/>
            <a:ext cx="743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" name="Shape 420"/>
          <p:cNvSpPr txBox="1"/>
          <p:nvPr/>
        </p:nvSpPr>
        <p:spPr>
          <a:xfrm>
            <a:off x="7278326" y="272400"/>
            <a:ext cx="12276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70"/>
              <a:buFont typeface="Courier New"/>
              <a:buNone/>
            </a:pPr>
            <a:r>
              <a:rPr b="1" lang="es-ES" sz="24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WIN</a:t>
            </a:r>
            <a:endParaRPr b="1" i="0" sz="2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1" name="Shape 421"/>
          <p:cNvSpPr txBox="1"/>
          <p:nvPr/>
        </p:nvSpPr>
        <p:spPr>
          <a:xfrm>
            <a:off x="7197350" y="1315375"/>
            <a:ext cx="15228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70"/>
              <a:buFont typeface="Courier New"/>
              <a:buNone/>
            </a:pPr>
            <a:r>
              <a:rPr b="1" lang="es-ES" sz="24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LOSE</a:t>
            </a:r>
            <a:endParaRPr b="1" i="0" sz="2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22" name="Shape 422"/>
          <p:cNvCxnSpPr/>
          <p:nvPr/>
        </p:nvCxnSpPr>
        <p:spPr>
          <a:xfrm>
            <a:off x="4085300" y="5767625"/>
            <a:ext cx="2324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Shape 423"/>
          <p:cNvCxnSpPr/>
          <p:nvPr/>
        </p:nvCxnSpPr>
        <p:spPr>
          <a:xfrm>
            <a:off x="6409400" y="5178788"/>
            <a:ext cx="0" cy="1066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Shape 424"/>
          <p:cNvCxnSpPr/>
          <p:nvPr/>
        </p:nvCxnSpPr>
        <p:spPr>
          <a:xfrm>
            <a:off x="6409400" y="5187113"/>
            <a:ext cx="743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Shape 425"/>
          <p:cNvCxnSpPr/>
          <p:nvPr/>
        </p:nvCxnSpPr>
        <p:spPr>
          <a:xfrm>
            <a:off x="6409400" y="6245588"/>
            <a:ext cx="743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Shape 426"/>
          <p:cNvSpPr txBox="1"/>
          <p:nvPr/>
        </p:nvSpPr>
        <p:spPr>
          <a:xfrm>
            <a:off x="6988076" y="4840838"/>
            <a:ext cx="12276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70"/>
              <a:buFont typeface="Courier New"/>
              <a:buNone/>
            </a:pPr>
            <a:r>
              <a:rPr b="1" lang="es-ES" sz="24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WIN</a:t>
            </a:r>
            <a:endParaRPr b="1" i="0" sz="2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7" name="Shape 427"/>
          <p:cNvSpPr txBox="1"/>
          <p:nvPr/>
        </p:nvSpPr>
        <p:spPr>
          <a:xfrm>
            <a:off x="6907100" y="5883813"/>
            <a:ext cx="15228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70"/>
              <a:buFont typeface="Courier New"/>
              <a:buNone/>
            </a:pPr>
            <a:r>
              <a:rPr b="1" lang="es-ES" sz="24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LOSE</a:t>
            </a:r>
            <a:endParaRPr b="1" i="0" sz="2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28" name="Shape 428"/>
          <p:cNvCxnSpPr/>
          <p:nvPr/>
        </p:nvCxnSpPr>
        <p:spPr>
          <a:xfrm>
            <a:off x="4018625" y="3193775"/>
            <a:ext cx="2324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Shape 429"/>
          <p:cNvCxnSpPr/>
          <p:nvPr/>
        </p:nvCxnSpPr>
        <p:spPr>
          <a:xfrm>
            <a:off x="6342725" y="2660363"/>
            <a:ext cx="0" cy="1066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Shape 430"/>
          <p:cNvCxnSpPr/>
          <p:nvPr/>
        </p:nvCxnSpPr>
        <p:spPr>
          <a:xfrm>
            <a:off x="6342725" y="2658825"/>
            <a:ext cx="743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Shape 431"/>
          <p:cNvCxnSpPr/>
          <p:nvPr/>
        </p:nvCxnSpPr>
        <p:spPr>
          <a:xfrm>
            <a:off x="6342725" y="3726825"/>
            <a:ext cx="743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2" name="Shape 432"/>
          <p:cNvSpPr txBox="1"/>
          <p:nvPr/>
        </p:nvSpPr>
        <p:spPr>
          <a:xfrm>
            <a:off x="6607075" y="2358350"/>
            <a:ext cx="26751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70"/>
              <a:buFont typeface="Courier New"/>
              <a:buNone/>
            </a:pPr>
            <a:r>
              <a:rPr b="1" lang="es-ES" sz="18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LEAGUE INDEX</a:t>
            </a:r>
            <a:endParaRPr b="1" i="0" sz="18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3" name="Shape 433"/>
          <p:cNvSpPr txBox="1"/>
          <p:nvPr/>
        </p:nvSpPr>
        <p:spPr>
          <a:xfrm>
            <a:off x="6226075" y="3440375"/>
            <a:ext cx="29181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70"/>
              <a:buFont typeface="Courier New"/>
              <a:buNone/>
            </a:pPr>
            <a:r>
              <a:rPr b="1" lang="es-ES" sz="18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HOURS </a:t>
            </a:r>
            <a:endParaRPr b="1" sz="18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70"/>
              <a:buFont typeface="Courier New"/>
              <a:buNone/>
            </a:pPr>
            <a:r>
              <a:rPr b="1" lang="es-ES" sz="18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PER WEEK</a:t>
            </a:r>
            <a:endParaRPr b="1" i="0" sz="18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34" name="Shape 434"/>
          <p:cNvCxnSpPr/>
          <p:nvPr/>
        </p:nvCxnSpPr>
        <p:spPr>
          <a:xfrm>
            <a:off x="6328100" y="3193425"/>
            <a:ext cx="743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" name="Shape 435"/>
          <p:cNvSpPr txBox="1"/>
          <p:nvPr/>
        </p:nvSpPr>
        <p:spPr>
          <a:xfrm>
            <a:off x="6949926" y="2847988"/>
            <a:ext cx="12276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70"/>
              <a:buFont typeface="Courier New"/>
              <a:buNone/>
            </a:pPr>
            <a:r>
              <a:rPr b="1" lang="es-ES" sz="18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endParaRPr b="1" i="0" sz="18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/>
        </p:nvSpPr>
        <p:spPr>
          <a:xfrm>
            <a:off x="5364088" y="2708920"/>
            <a:ext cx="57606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2987812" y="3838848"/>
            <a:ext cx="3384300" cy="504000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Shape 442"/>
          <p:cNvSpPr txBox="1"/>
          <p:nvPr/>
        </p:nvSpPr>
        <p:spPr>
          <a:xfrm>
            <a:off x="2951804" y="3874886"/>
            <a:ext cx="3456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lang="es-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Thank </a:t>
            </a:r>
            <a:r>
              <a:rPr b="1" lang="es-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you!</a:t>
            </a:r>
            <a:endParaRPr/>
          </a:p>
        </p:txBody>
      </p:sp>
      <p:sp>
        <p:nvSpPr>
          <p:cNvPr id="443" name="Shape 443"/>
          <p:cNvSpPr txBox="1"/>
          <p:nvPr/>
        </p:nvSpPr>
        <p:spPr>
          <a:xfrm>
            <a:off x="3707889" y="5213531"/>
            <a:ext cx="295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rPr lang="es-E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@SoyGema</a:t>
            </a:r>
            <a:endParaRPr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425" y="956075"/>
            <a:ext cx="2743500" cy="13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Shape 4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831" y="4636981"/>
            <a:ext cx="1018100" cy="10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Shape 446"/>
          <p:cNvSpPr txBox="1"/>
          <p:nvPr/>
        </p:nvSpPr>
        <p:spPr>
          <a:xfrm>
            <a:off x="1600625" y="2968713"/>
            <a:ext cx="6587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ES" sz="4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 ARE HIRING !</a:t>
            </a:r>
            <a:endParaRPr sz="4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6156176" y="0"/>
            <a:ext cx="2088232" cy="90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70"/>
              <a:buFont typeface="Courier New"/>
              <a:buNone/>
            </a:pPr>
            <a:r>
              <a:rPr b="1" i="0" lang="es-ES" sz="407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TENSOR</a:t>
            </a:r>
            <a:endParaRPr b="1" i="0" sz="407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4670376" y="1700808"/>
            <a:ext cx="864000" cy="504000"/>
          </a:xfrm>
          <a:prstGeom prst="rect">
            <a:avLst/>
          </a:prstGeom>
          <a:solidFill>
            <a:srgbClr val="E36C09"/>
          </a:solidFill>
          <a:ln cap="flat" cmpd="sng" w="9525">
            <a:solidFill>
              <a:srgbClr val="FABF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None/>
            </a:pPr>
            <a:r>
              <a:rPr i="0" lang="es-ES" sz="2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RANK</a:t>
            </a:r>
            <a:endParaRPr i="0" sz="20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4382344" y="3356992"/>
            <a:ext cx="1224000" cy="504000"/>
          </a:xfrm>
          <a:prstGeom prst="rect">
            <a:avLst/>
          </a:prstGeom>
          <a:solidFill>
            <a:srgbClr val="E36C09"/>
          </a:solidFill>
          <a:ln cap="flat" cmpd="sng" w="9525">
            <a:solidFill>
              <a:srgbClr val="FABF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None/>
            </a:pPr>
            <a:r>
              <a:rPr lang="es-ES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SHAPES</a:t>
            </a:r>
            <a:endParaRPr i="0" sz="20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4454352" y="5373216"/>
            <a:ext cx="1224000" cy="504000"/>
          </a:xfrm>
          <a:prstGeom prst="rect">
            <a:avLst/>
          </a:prstGeom>
          <a:solidFill>
            <a:srgbClr val="E36C09"/>
          </a:solidFill>
          <a:ln cap="flat" cmpd="sng" w="9525">
            <a:solidFill>
              <a:srgbClr val="FABF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None/>
            </a:pPr>
            <a:r>
              <a:rPr lang="es-ES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TYPES</a:t>
            </a:r>
            <a:endParaRPr i="0" sz="20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6038528" y="1268760"/>
            <a:ext cx="15123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rPr i="0" lang="es-E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Defines</a:t>
            </a:r>
            <a:r>
              <a:rPr i="0" lang="es-E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s-E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structure</a:t>
            </a:r>
            <a:r>
              <a:rPr i="0" lang="es-E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of the Tensor </a:t>
            </a:r>
            <a:endParaRPr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6038528" y="3212976"/>
            <a:ext cx="18003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rPr i="0" lang="es-E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How</a:t>
            </a:r>
            <a:r>
              <a:rPr i="0" lang="es-E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we write or represent it on TensorFlow</a:t>
            </a:r>
            <a:endParaRPr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rPr lang="es-ES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Defines</a:t>
            </a:r>
            <a:r>
              <a:rPr lang="es-ES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ES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dimensionality</a:t>
            </a:r>
            <a:endParaRPr b="1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24" name="Shape 124"/>
          <p:cNvCxnSpPr/>
          <p:nvPr/>
        </p:nvCxnSpPr>
        <p:spPr>
          <a:xfrm rot="10800000">
            <a:off x="3662296" y="1628800"/>
            <a:ext cx="288000" cy="0"/>
          </a:xfrm>
          <a:prstGeom prst="straightConnector1">
            <a:avLst/>
          </a:prstGeom>
          <a:noFill/>
          <a:ln cap="flat" cmpd="sng" w="28575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Shape 125"/>
          <p:cNvCxnSpPr/>
          <p:nvPr/>
        </p:nvCxnSpPr>
        <p:spPr>
          <a:xfrm>
            <a:off x="3662264" y="1628800"/>
            <a:ext cx="0" cy="4608600"/>
          </a:xfrm>
          <a:prstGeom prst="straightConnector1">
            <a:avLst/>
          </a:prstGeom>
          <a:noFill/>
          <a:ln cap="flat" cmpd="sng" w="28575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Shape 126"/>
          <p:cNvCxnSpPr/>
          <p:nvPr/>
        </p:nvCxnSpPr>
        <p:spPr>
          <a:xfrm>
            <a:off x="3738189" y="6237412"/>
            <a:ext cx="288000" cy="0"/>
          </a:xfrm>
          <a:prstGeom prst="straightConnector1">
            <a:avLst/>
          </a:prstGeom>
          <a:noFill/>
          <a:ln cap="flat" cmpd="sng" w="28575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" name="Shape 127"/>
          <p:cNvSpPr txBox="1"/>
          <p:nvPr/>
        </p:nvSpPr>
        <p:spPr>
          <a:xfrm>
            <a:off x="5966520" y="5085184"/>
            <a:ext cx="18723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rPr i="0" lang="es-E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Structure</a:t>
            </a:r>
            <a:r>
              <a:rPr i="0" lang="es-E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of the </a:t>
            </a:r>
            <a:r>
              <a:rPr b="1" i="0" lang="es-E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kind of data </a:t>
            </a:r>
            <a:r>
              <a:rPr i="0" lang="es-E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 are going to deal with</a:t>
            </a:r>
            <a:endParaRPr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28" name="Shape 128"/>
          <p:cNvCxnSpPr/>
          <p:nvPr/>
        </p:nvCxnSpPr>
        <p:spPr>
          <a:xfrm rot="10800000">
            <a:off x="5534520" y="1916832"/>
            <a:ext cx="432000" cy="0"/>
          </a:xfrm>
          <a:prstGeom prst="straightConnector1">
            <a:avLst/>
          </a:prstGeom>
          <a:noFill/>
          <a:ln cap="flat" cmpd="sng" w="28575">
            <a:solidFill>
              <a:srgbClr val="E36C09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29" name="Shape 129"/>
          <p:cNvCxnSpPr/>
          <p:nvPr/>
        </p:nvCxnSpPr>
        <p:spPr>
          <a:xfrm rot="10800000">
            <a:off x="3662376" y="1916832"/>
            <a:ext cx="1008000" cy="0"/>
          </a:xfrm>
          <a:prstGeom prst="straightConnector1">
            <a:avLst/>
          </a:prstGeom>
          <a:noFill/>
          <a:ln cap="flat" cmpd="sng" w="28575">
            <a:solidFill>
              <a:srgbClr val="E36C09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0" name="Shape 130"/>
          <p:cNvCxnSpPr/>
          <p:nvPr/>
        </p:nvCxnSpPr>
        <p:spPr>
          <a:xfrm rot="10800000">
            <a:off x="3662360" y="3645024"/>
            <a:ext cx="864000" cy="0"/>
          </a:xfrm>
          <a:prstGeom prst="straightConnector1">
            <a:avLst/>
          </a:prstGeom>
          <a:noFill/>
          <a:ln cap="flat" cmpd="sng" w="28575">
            <a:solidFill>
              <a:srgbClr val="E36C09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1" name="Shape 131"/>
          <p:cNvCxnSpPr/>
          <p:nvPr/>
        </p:nvCxnSpPr>
        <p:spPr>
          <a:xfrm rot="10800000">
            <a:off x="3662368" y="5661248"/>
            <a:ext cx="936000" cy="0"/>
          </a:xfrm>
          <a:prstGeom prst="straightConnector1">
            <a:avLst/>
          </a:prstGeom>
          <a:noFill/>
          <a:ln cap="flat" cmpd="sng" w="28575">
            <a:solidFill>
              <a:srgbClr val="E36C09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2" name="Shape 132"/>
          <p:cNvCxnSpPr/>
          <p:nvPr/>
        </p:nvCxnSpPr>
        <p:spPr>
          <a:xfrm rot="10800000">
            <a:off x="5606512" y="3645024"/>
            <a:ext cx="288000" cy="0"/>
          </a:xfrm>
          <a:prstGeom prst="straightConnector1">
            <a:avLst/>
          </a:prstGeom>
          <a:noFill/>
          <a:ln cap="flat" cmpd="sng" w="28575">
            <a:solidFill>
              <a:srgbClr val="E36C09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3" name="Shape 133"/>
          <p:cNvCxnSpPr/>
          <p:nvPr/>
        </p:nvCxnSpPr>
        <p:spPr>
          <a:xfrm rot="10800000">
            <a:off x="5678520" y="5661248"/>
            <a:ext cx="288000" cy="0"/>
          </a:xfrm>
          <a:prstGeom prst="straightConnector1">
            <a:avLst/>
          </a:prstGeom>
          <a:noFill/>
          <a:ln cap="flat" cmpd="sng" w="28575">
            <a:solidFill>
              <a:srgbClr val="E36C09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4" name="Shape 134"/>
          <p:cNvCxnSpPr/>
          <p:nvPr/>
        </p:nvCxnSpPr>
        <p:spPr>
          <a:xfrm rot="10800000">
            <a:off x="5966564" y="1340768"/>
            <a:ext cx="288000" cy="0"/>
          </a:xfrm>
          <a:prstGeom prst="straightConnector1">
            <a:avLst/>
          </a:prstGeom>
          <a:noFill/>
          <a:ln cap="flat" cmpd="sng" w="28575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Shape 135"/>
          <p:cNvCxnSpPr/>
          <p:nvPr/>
        </p:nvCxnSpPr>
        <p:spPr>
          <a:xfrm>
            <a:off x="5966520" y="1340768"/>
            <a:ext cx="0" cy="1224000"/>
          </a:xfrm>
          <a:prstGeom prst="straightConnector1">
            <a:avLst/>
          </a:prstGeom>
          <a:noFill/>
          <a:ln cap="flat" cmpd="sng" w="28575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Shape 136"/>
          <p:cNvCxnSpPr/>
          <p:nvPr/>
        </p:nvCxnSpPr>
        <p:spPr>
          <a:xfrm rot="10800000">
            <a:off x="5966552" y="2564904"/>
            <a:ext cx="288000" cy="0"/>
          </a:xfrm>
          <a:prstGeom prst="straightConnector1">
            <a:avLst/>
          </a:prstGeom>
          <a:noFill/>
          <a:ln cap="flat" cmpd="sng" w="28575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Shape 137"/>
          <p:cNvCxnSpPr/>
          <p:nvPr/>
        </p:nvCxnSpPr>
        <p:spPr>
          <a:xfrm rot="10800000">
            <a:off x="5966552" y="3212976"/>
            <a:ext cx="288000" cy="0"/>
          </a:xfrm>
          <a:prstGeom prst="straightConnector1">
            <a:avLst/>
          </a:prstGeom>
          <a:noFill/>
          <a:ln cap="flat" cmpd="sng" w="28575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Shape 138"/>
          <p:cNvCxnSpPr/>
          <p:nvPr/>
        </p:nvCxnSpPr>
        <p:spPr>
          <a:xfrm>
            <a:off x="5966520" y="3212976"/>
            <a:ext cx="0" cy="1224000"/>
          </a:xfrm>
          <a:prstGeom prst="straightConnector1">
            <a:avLst/>
          </a:prstGeom>
          <a:noFill/>
          <a:ln cap="flat" cmpd="sng" w="28575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" name="Shape 139"/>
          <p:cNvCxnSpPr/>
          <p:nvPr/>
        </p:nvCxnSpPr>
        <p:spPr>
          <a:xfrm rot="10800000">
            <a:off x="5966552" y="4437112"/>
            <a:ext cx="288000" cy="0"/>
          </a:xfrm>
          <a:prstGeom prst="straightConnector1">
            <a:avLst/>
          </a:prstGeom>
          <a:noFill/>
          <a:ln cap="flat" cmpd="sng" w="28575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Shape 140"/>
          <p:cNvCxnSpPr/>
          <p:nvPr/>
        </p:nvCxnSpPr>
        <p:spPr>
          <a:xfrm rot="10800000">
            <a:off x="6003052" y="5157192"/>
            <a:ext cx="288000" cy="0"/>
          </a:xfrm>
          <a:prstGeom prst="straightConnector1">
            <a:avLst/>
          </a:prstGeom>
          <a:noFill/>
          <a:ln cap="flat" cmpd="sng" w="28575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Shape 141"/>
          <p:cNvCxnSpPr/>
          <p:nvPr/>
        </p:nvCxnSpPr>
        <p:spPr>
          <a:xfrm>
            <a:off x="6003032" y="5157192"/>
            <a:ext cx="0" cy="1224000"/>
          </a:xfrm>
          <a:prstGeom prst="straightConnector1">
            <a:avLst/>
          </a:prstGeom>
          <a:noFill/>
          <a:ln cap="flat" cmpd="sng" w="28575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Shape 142"/>
          <p:cNvCxnSpPr/>
          <p:nvPr/>
        </p:nvCxnSpPr>
        <p:spPr>
          <a:xfrm rot="10800000">
            <a:off x="6003052" y="6381203"/>
            <a:ext cx="288000" cy="0"/>
          </a:xfrm>
          <a:prstGeom prst="straightConnector1">
            <a:avLst/>
          </a:prstGeom>
          <a:noFill/>
          <a:ln cap="flat" cmpd="sng" w="28575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Shape 143"/>
          <p:cNvCxnSpPr/>
          <p:nvPr/>
        </p:nvCxnSpPr>
        <p:spPr>
          <a:xfrm rot="10800000">
            <a:off x="-61636" y="4001464"/>
            <a:ext cx="3723900" cy="3600"/>
          </a:xfrm>
          <a:prstGeom prst="straightConnector1">
            <a:avLst/>
          </a:prstGeom>
          <a:noFill/>
          <a:ln cap="flat" cmpd="sng" w="28575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Tensor.jpg" id="144" name="Shape 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3127" y="3012060"/>
            <a:ext cx="900718" cy="83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-209325" y="3101575"/>
            <a:ext cx="3429600" cy="10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2400"/>
              <a:buFont typeface="Courier New"/>
              <a:buNone/>
            </a:pPr>
            <a:r>
              <a:rPr b="1" lang="es-ES" sz="2400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s-ES" sz="2400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f.Tensor</a:t>
            </a:r>
            <a:r>
              <a:rPr lang="es-E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class</a:t>
            </a:r>
            <a:endParaRPr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-5" y="-17048"/>
            <a:ext cx="3096300" cy="1584300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432043" y="54960"/>
            <a:ext cx="26643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00"/>
              <a:buFont typeface="Courier New"/>
              <a:buNone/>
            </a:pPr>
            <a:r>
              <a:rPr b="1" lang="es-ES" sz="1400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ARCHITECTURE TIP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rPr i="0" lang="es-ES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Tensor is a structure in which you can add levels of complexity</a:t>
            </a:r>
            <a:endParaRPr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rPr lang="es-ES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Scalar to time!</a:t>
            </a:r>
            <a:r>
              <a:rPr i="0" lang="es-E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rchitectureTIP.png" id="148" name="Shape 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" y="-89056"/>
            <a:ext cx="925328" cy="965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3059832" y="5373216"/>
            <a:ext cx="3528300" cy="360000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3203848" y="2996952"/>
            <a:ext cx="3312300" cy="216000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1475656" y="980728"/>
            <a:ext cx="54726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Courier New"/>
              <a:buNone/>
            </a:pPr>
            <a:r>
              <a:rPr b="1" lang="es-ES" sz="272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TENSOR TRANSFORMATIONS</a:t>
            </a: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3131840" y="1700808"/>
            <a:ext cx="3456300" cy="18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urier New"/>
              <a:buNone/>
            </a:pPr>
            <a:r>
              <a:rPr b="1" lang="es-ES" sz="3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SHAPING</a:t>
            </a:r>
            <a:endParaRPr b="1" i="0" sz="32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rPr lang="es-ES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Operations that you can use to determine the shape of a tensor and change the shape of a tensor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1400"/>
              <a:buFont typeface="Courier New"/>
              <a:buNone/>
            </a:pPr>
            <a:r>
              <a:rPr b="1" lang="es-ES" sz="1400">
                <a:solidFill>
                  <a:srgbClr val="974806"/>
                </a:solidFill>
                <a:latin typeface="Courier New"/>
                <a:ea typeface="Courier New"/>
                <a:cs typeface="Courier New"/>
                <a:sym typeface="Courier New"/>
              </a:rPr>
              <a:t>tf.reshape(input, name=None)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rPr lang="es-ES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Reshape a tensor </a:t>
            </a:r>
            <a:r>
              <a:rPr lang="es-ES" sz="1400">
                <a:solidFill>
                  <a:srgbClr val="97480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2843808" y="4077072"/>
            <a:ext cx="3888300" cy="22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37"/>
              <a:buFont typeface="Courier New"/>
              <a:buNone/>
            </a:pPr>
            <a:r>
              <a:rPr b="1" lang="es-ES" sz="3237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SLICING &amp; JOINING</a:t>
            </a:r>
            <a:endParaRPr b="1" i="0" sz="3237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Font typeface="Courier New"/>
              <a:buNone/>
            </a:pPr>
            <a:r>
              <a:rPr lang="es-ES" sz="12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Operations to slice or extract parts of a tensor, or join multiple tensors together 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1480"/>
              <a:buFont typeface="Courier New"/>
              <a:buNone/>
            </a:pPr>
            <a:r>
              <a:rPr b="1" lang="es-ES" sz="1480">
                <a:solidFill>
                  <a:srgbClr val="974806"/>
                </a:solidFill>
                <a:latin typeface="Courier New"/>
                <a:ea typeface="Courier New"/>
                <a:cs typeface="Courier New"/>
                <a:sym typeface="Courier New"/>
              </a:rPr>
              <a:t>Tf.slice(input_, begin, size, name=None)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Font typeface="Courier New"/>
              <a:buNone/>
            </a:pPr>
            <a:r>
              <a:rPr lang="es-ES" sz="12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Extracts a slice of a tensor 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Font typeface="Courier New"/>
              <a:buNone/>
            </a:pPr>
            <a:r>
              <a:rPr lang="es-ES" sz="12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Font typeface="Calibri"/>
              <a:buNone/>
            </a:pPr>
            <a:r>
              <a:t/>
            </a:r>
            <a:endParaRPr i="0" sz="1295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0_slicing.jpg" id="158" name="Shape 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5776" y="4005064"/>
            <a:ext cx="1038758" cy="866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sting.jpg" id="159" name="Shape 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9712" y="1916832"/>
            <a:ext cx="1016813" cy="943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_vis_animation.gif" id="164" name="Shape 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7492"/>
            <a:ext cx="9144002" cy="478301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0" y="5921896"/>
            <a:ext cx="91440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 of of a data flow graph with multiple nodes (data operations). Notice how the execution of nodes is asynchronous. This allows incredible scalability across many machines</a:t>
            </a:r>
            <a:endParaRPr b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6" name="Shape 166"/>
          <p:cNvSpPr txBox="1"/>
          <p:nvPr/>
        </p:nvSpPr>
        <p:spPr>
          <a:xfrm>
            <a:off x="6156176" y="0"/>
            <a:ext cx="20883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70"/>
              <a:buFont typeface="Courier New"/>
              <a:buNone/>
            </a:pPr>
            <a:r>
              <a:rPr b="1" lang="es-ES" sz="407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GRAPH</a:t>
            </a:r>
            <a:endParaRPr b="1" i="0" sz="407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36C09"/>
          </a:solidFill>
          <a:ln cap="flat" cmpd="sng" w="25400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79512" y="1700808"/>
            <a:ext cx="87849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10"/>
              <a:buFont typeface="Courier New"/>
              <a:buNone/>
            </a:pPr>
            <a:r>
              <a:rPr b="0" i="0" lang="es-ES" sz="1001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WHAT </a:t>
            </a:r>
            <a:r>
              <a:rPr b="1" lang="es-ES" sz="1001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s-ES" sz="1001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Calibri"/>
              <a:buNone/>
            </a:pPr>
            <a:r>
              <a:t/>
            </a:r>
            <a:endParaRPr b="0" i="0" sz="77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Calibri"/>
              <a:buNone/>
            </a:pPr>
            <a:r>
              <a:t/>
            </a:r>
            <a:endParaRPr b="0" i="0" sz="77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Calibri"/>
              <a:buNone/>
            </a:pPr>
            <a:r>
              <a:t/>
            </a:r>
            <a:endParaRPr b="0" i="0" sz="77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Calibri"/>
              <a:buNone/>
            </a:pPr>
            <a:r>
              <a:t/>
            </a:r>
            <a:endParaRPr b="0" i="0" sz="77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Calibri"/>
              <a:buNone/>
            </a:pPr>
            <a:r>
              <a:t/>
            </a:r>
            <a:endParaRPr b="0" i="0" sz="77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32988" y="0"/>
            <a:ext cx="9144000" cy="6858000"/>
          </a:xfrm>
          <a:prstGeom prst="rect">
            <a:avLst/>
          </a:prstGeom>
          <a:solidFill>
            <a:srgbClr val="F795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0" y="5921896"/>
            <a:ext cx="9144000" cy="936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0" i="0" lang="es-E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Image Recognition</a:t>
            </a:r>
            <a:endParaRPr b="0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Classification using Softmax Regressions and Convolutional Neural Networks  </a:t>
            </a:r>
            <a:endParaRPr b="0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1259632" y="5229200"/>
            <a:ext cx="6624736" cy="1080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Neural_Net_Cat.gif" id="180" name="Shape 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0225"/>
            <a:ext cx="9209975" cy="585756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/>
          <p:nvPr/>
        </p:nvSpPr>
        <p:spPr>
          <a:xfrm>
            <a:off x="-10" y="5418713"/>
            <a:ext cx="1472100" cy="701100"/>
          </a:xfrm>
          <a:prstGeom prst="rect">
            <a:avLst/>
          </a:prstGeom>
          <a:solidFill>
            <a:srgbClr val="F795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32988" y="0"/>
            <a:ext cx="9144000" cy="6858000"/>
          </a:xfrm>
          <a:prstGeom prst="rect">
            <a:avLst/>
          </a:prstGeom>
          <a:solidFill>
            <a:srgbClr val="F795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0" y="5921896"/>
            <a:ext cx="9144000" cy="936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0" i="0" lang="es-E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Languaje Understanding</a:t>
            </a:r>
            <a:endParaRPr b="0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Find in SoftMax Regression interesting semantic Relationships  </a:t>
            </a:r>
            <a:endParaRPr b="0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word2vec.gif" id="188" name="Shape 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005840"/>
            <a:ext cx="7620000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400040" y="5220788"/>
            <a:ext cx="1472100" cy="701100"/>
          </a:xfrm>
          <a:prstGeom prst="rect">
            <a:avLst/>
          </a:prstGeom>
          <a:solidFill>
            <a:srgbClr val="F795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icin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